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4" r:id="rId6"/>
    <p:sldId id="265" r:id="rId7"/>
    <p:sldId id="262" r:id="rId8"/>
    <p:sldId id="263" r:id="rId9"/>
    <p:sldId id="266" r:id="rId10"/>
    <p:sldId id="260" r:id="rId11"/>
    <p:sldId id="268" r:id="rId12"/>
    <p:sldId id="261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9" userDrawn="1">
          <p15:clr>
            <a:srgbClr val="A4A3A4"/>
          </p15:clr>
        </p15:guide>
        <p15:guide id="2" pos="2638" userDrawn="1">
          <p15:clr>
            <a:srgbClr val="A4A3A4"/>
          </p15:clr>
        </p15:guide>
        <p15:guide id="3" pos="5382" userDrawn="1">
          <p15:clr>
            <a:srgbClr val="A4A3A4"/>
          </p15:clr>
        </p15:guide>
        <p15:guide id="4" orient="horz" pos="2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7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9"/>
    <p:restoredTop sz="94609"/>
  </p:normalViewPr>
  <p:slideViewPr>
    <p:cSldViewPr snapToGrid="0" snapToObjects="1" showGuides="1">
      <p:cViewPr varScale="1">
        <p:scale>
          <a:sx n="104" d="100"/>
          <a:sy n="104" d="100"/>
        </p:scale>
        <p:origin x="852" y="72"/>
      </p:cViewPr>
      <p:guideLst>
        <p:guide orient="horz" pos="1389"/>
        <p:guide pos="2638"/>
        <p:guide pos="5382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C9F68-8197-044B-A1A4-5CDFED8B4B50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5AABB-860D-D648-A938-E70E1162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40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AABB-860D-D648-A938-E70E11621D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1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AABB-860D-D648-A938-E70E11621D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AABB-860D-D648-A938-E70E11621D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72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028B-916B-2B44-ABFD-F60A36267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87E28D-9EDE-EB44-B097-70D7C4EDF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A4B4B-5382-AD49-96CC-A22DE1AF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7422D-ECC8-2445-ADCF-4A52F2D0C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8CBEC-1513-324B-9CD1-52CD3588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8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4285-E526-2042-A66B-E2BB5783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D603A-3BAB-5942-A56B-E9359A082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94B2F-8506-9D44-8185-E2D10F31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A56D7-DAB8-3842-A8F9-035703F08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34019-25A2-CF44-9360-E49B9AB47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7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35D19-F446-B440-8599-ECB1837CCF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4C7F5-22F8-1349-9F2B-21ACA6570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A27F7-8898-E045-8794-BEEE91C5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16668-595E-A149-B62A-D2425FE6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BBF7-6CD4-6042-B2E2-9E2702EC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5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1C84C-7717-5A44-909C-FF72DE76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3104-F66C-9F45-BBBC-8710EED54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04B3F-CA05-E841-B824-8D396B923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8501D-69E1-5243-860D-469EBE08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62A7B-9FCC-6341-B626-4A6FBBE4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72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F838-6682-9243-8A0D-A28C3956A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A7A14-52AC-CA46-872D-32D3E21E8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F478E-51EE-4A4C-A750-FB826221E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414C8-8D4E-C849-B1A6-22B9DE47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C0F70-3D46-4744-924C-DC089C3B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83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83293-CEAD-4547-8024-E510DF911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5067E-A885-0946-96B0-835962AAE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E5196-8BD9-4B4C-8E82-1C20C58F2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92D03-923D-1F43-B6AE-080C0840D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01AAD-8923-9745-88AC-E1A9AE00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31BED-1D34-E342-99ED-3D1836AE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6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A37BE-C9B1-E648-884A-6F955B4E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38493-E469-6946-94D5-83F0FFF2B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491A6-24AC-4143-8E85-1E7D23E25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C78906-13BC-2546-B9E8-88E4AB294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BE2952-9D95-7E49-8F39-B5C62C5B3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FB5F11-E864-2E41-A063-CA561117F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3C3E17-2D63-874E-99AF-43E8F16A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FC4B5F-1DEE-714F-A17F-0BD47E91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26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EAE76-AC5A-C243-8ABF-3736DA5A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DC181A-7DD6-D548-9483-9B73F0D9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AC330-AD6C-1440-91A7-5FA1600D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80B9A-54B5-EF41-A4D2-49ED07C3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64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0F4EB3-920F-C448-AF98-F12EC455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EC546-A0BE-3246-9552-E4F50A008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734E8-E4C9-2443-A3A6-CEB9AAAA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6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DA548-3F18-D84B-9ACF-3974BD48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6F529-0EC2-084C-92D5-F625DE2DF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AC5F-4BBD-9841-8480-605461852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1E140-BFD1-3542-A85C-75E473C7C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62121-D9D6-C74A-BBEC-9DD8C7F3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B010B-3967-204E-99FF-613727D7B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57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3FF36-E958-DA4C-B62D-BD005C8A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A5E065-490E-C94B-A148-FB4111B72C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0AA16-0048-F04B-80F2-A94DE682B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48116-36AF-DB4E-84EA-6A48DCB63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AC68A-70BE-1348-A76F-F2CCEBC7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EB3E1-6563-2943-B039-9680BA7DD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C48B3-21E6-AE48-9FB0-67EE9B581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7DD15-124F-7D49-B3B1-8E89D51ED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28106-85CB-584C-9244-001701279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00F3B-9E64-5848-9A65-569B5C45F642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B2D9A-2808-1140-BF3B-E343A1440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07A05-7F3B-1545-AFAD-6BC699DBA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4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5AD360-58F6-4644-A6AD-43E8BA854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4639" r="26308"/>
          <a:stretch/>
        </p:blipFill>
        <p:spPr>
          <a:xfrm>
            <a:off x="8148917" y="0"/>
            <a:ext cx="4043083" cy="685800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270116E5-827F-1B41-BA29-9D3B1E5A4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3078" y="101203"/>
            <a:ext cx="4043084" cy="4696939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190000"/>
              </a:lnSpc>
            </a:pPr>
            <a:r>
              <a:rPr lang="en-AU" sz="4600" dirty="0"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A snapshot of </a:t>
            </a:r>
            <a:r>
              <a:rPr lang="en-AU" sz="4600" dirty="0"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O</a:t>
            </a:r>
            <a:r>
              <a:rPr lang="en-AU" sz="4600" dirty="0"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verseas </a:t>
            </a:r>
            <a:r>
              <a:rPr lang="en-AU" sz="4600" dirty="0"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M</a:t>
            </a:r>
            <a:r>
              <a:rPr lang="en-AU" sz="4600" dirty="0"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igration and Property </a:t>
            </a:r>
            <a:r>
              <a:rPr lang="en-AU" sz="4600" dirty="0"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P</a:t>
            </a:r>
            <a:r>
              <a:rPr lang="en-AU" sz="4600" dirty="0"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rices in Australia </a:t>
            </a:r>
          </a:p>
          <a:p>
            <a:pPr algn="l"/>
            <a:endParaRPr lang="en-AU" sz="2800" b="1" dirty="0">
              <a:effectLst/>
              <a:latin typeface="Arial Rounded MT Bold" panose="020F0704030504030204" pitchFamily="34" charset="77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AU" sz="2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June 2013 - December 2021</a:t>
            </a:r>
            <a:endParaRPr lang="en-AU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A03E25D-EF3A-9947-89C4-9CE027E369EA}"/>
              </a:ext>
            </a:extLst>
          </p:cNvPr>
          <p:cNvSpPr txBox="1">
            <a:spLocks/>
          </p:cNvSpPr>
          <p:nvPr/>
        </p:nvSpPr>
        <p:spPr>
          <a:xfrm>
            <a:off x="6912079" y="5012696"/>
            <a:ext cx="2196686" cy="19682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400" u="sng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Group 2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Fabiano Santos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Lewis Trenerry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100" dirty="0" err="1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Liwei</a:t>
            </a: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 Jiang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Simone Nagel</a:t>
            </a:r>
          </a:p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12 February 2024</a:t>
            </a:r>
          </a:p>
          <a:p>
            <a:endParaRPr lang="en-AU" sz="1600" dirty="0">
              <a:latin typeface="Futura Medium" panose="020B0602020204020303" pitchFamily="34" charset="-79"/>
              <a:ea typeface="Arial Unicode MS" panose="020B0604020202020204" pitchFamily="34" charset="-128"/>
              <a:cs typeface="Futura Medium" panose="020B0602020204020303" pitchFamily="34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E0DCAE-5C4F-644F-AF3F-7B6F49AEBF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44868" r="14274"/>
          <a:stretch/>
        </p:blipFill>
        <p:spPr>
          <a:xfrm>
            <a:off x="-6" y="0"/>
            <a:ext cx="4043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32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699D68-4912-A54E-B13E-7923DAAC3175}"/>
              </a:ext>
            </a:extLst>
          </p:cNvPr>
          <p:cNvSpPr/>
          <p:nvPr/>
        </p:nvSpPr>
        <p:spPr>
          <a:xfrm>
            <a:off x="2253673" y="684363"/>
            <a:ext cx="8229600" cy="108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>
              <a:lnSpc>
                <a:spcPct val="140000"/>
              </a:lnSpc>
              <a:spcAft>
                <a:spcPts val="2000"/>
              </a:spcAft>
            </a:pPr>
            <a:r>
              <a:rPr lang="en-US" sz="2400" b="1" dirty="0">
                <a:latin typeface="Helvetica" pitchFamily="2" charset="0"/>
              </a:rPr>
              <a:t>Is there any correlation between overseas migration and property prices?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CF7BD-BAD3-B84B-AE57-B1B87E9BD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" y="108527"/>
            <a:ext cx="2540000" cy="25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6D8859-ADE9-684A-9304-3A8FAE0CF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220" y="1718539"/>
            <a:ext cx="6550891" cy="491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4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0F4CAE-C937-E343-B303-58D798326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023194"/>
              </p:ext>
            </p:extLst>
          </p:nvPr>
        </p:nvGraphicFramePr>
        <p:xfrm>
          <a:off x="3094182" y="1385455"/>
          <a:ext cx="5754254" cy="415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7127">
                  <a:extLst>
                    <a:ext uri="{9D8B030D-6E8A-4147-A177-3AD203B41FA5}">
                      <a16:colId xmlns:a16="http://schemas.microsoft.com/office/drawing/2014/main" val="3648889684"/>
                    </a:ext>
                  </a:extLst>
                </a:gridCol>
                <a:gridCol w="2877127">
                  <a:extLst>
                    <a:ext uri="{9D8B030D-6E8A-4147-A177-3AD203B41FA5}">
                      <a16:colId xmlns:a16="http://schemas.microsoft.com/office/drawing/2014/main" val="3089046826"/>
                    </a:ext>
                  </a:extLst>
                </a:gridCol>
              </a:tblGrid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36219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NSW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-0.50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3020197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VIC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62864822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QLD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-0.74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66064231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WA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822647478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SA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-0.87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65203137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TAS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16929317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NT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-0.33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33692260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ACT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-0.78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9442511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BF38E0D-83DA-2940-A448-862C6E05A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" y="10852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51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596ECE7-02DA-CDA9-FB2E-DB78F0869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376" y="272143"/>
            <a:ext cx="7415084" cy="57488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EC5818-770B-0A46-94F3-870A3E1692CC}"/>
              </a:ext>
            </a:extLst>
          </p:cNvPr>
          <p:cNvGrpSpPr/>
          <p:nvPr/>
        </p:nvGrpSpPr>
        <p:grpSpPr>
          <a:xfrm>
            <a:off x="7970982" y="3075709"/>
            <a:ext cx="1514764" cy="3047938"/>
            <a:chOff x="8174182" y="3075709"/>
            <a:chExt cx="1311564" cy="304793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191A7C-CF52-A049-B043-77FCFCB0E9CB}"/>
                </a:ext>
              </a:extLst>
            </p:cNvPr>
            <p:cNvSpPr/>
            <p:nvPr/>
          </p:nvSpPr>
          <p:spPr>
            <a:xfrm>
              <a:off x="8294257" y="3075709"/>
              <a:ext cx="1062182" cy="2650836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5693A0-E470-D747-B269-3E677D745F7B}"/>
                </a:ext>
              </a:extLst>
            </p:cNvPr>
            <p:cNvSpPr txBox="1"/>
            <p:nvPr/>
          </p:nvSpPr>
          <p:spPr>
            <a:xfrm>
              <a:off x="8174182" y="5754315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Covid-19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21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3113AD-C24E-D948-BE9A-D4A933AD4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796845"/>
              </p:ext>
            </p:extLst>
          </p:nvPr>
        </p:nvGraphicFramePr>
        <p:xfrm>
          <a:off x="3592945" y="1450110"/>
          <a:ext cx="5754255" cy="415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085">
                  <a:extLst>
                    <a:ext uri="{9D8B030D-6E8A-4147-A177-3AD203B41FA5}">
                      <a16:colId xmlns:a16="http://schemas.microsoft.com/office/drawing/2014/main" val="3648889684"/>
                    </a:ext>
                  </a:extLst>
                </a:gridCol>
                <a:gridCol w="1918085">
                  <a:extLst>
                    <a:ext uri="{9D8B030D-6E8A-4147-A177-3AD203B41FA5}">
                      <a16:colId xmlns:a16="http://schemas.microsoft.com/office/drawing/2014/main" val="3089046826"/>
                    </a:ext>
                  </a:extLst>
                </a:gridCol>
                <a:gridCol w="1918085">
                  <a:extLst>
                    <a:ext uri="{9D8B030D-6E8A-4147-A177-3AD203B41FA5}">
                      <a16:colId xmlns:a16="http://schemas.microsoft.com/office/drawing/2014/main" val="59270549"/>
                    </a:ext>
                  </a:extLst>
                </a:gridCol>
              </a:tblGrid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W/O COVID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36219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NSW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-0.50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3020197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VIC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-0.25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62864822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QLD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-0.74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-0.13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66064231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WA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0.54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822647478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SA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-0.87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-0.29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65203137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TAS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0.23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16929317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NT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-0.33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0.49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33692260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ACT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-0.78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0.09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9442511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73548CC-6210-B441-BEAC-D022CEAD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" y="10852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90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2F880C-7757-FB9E-F004-054751D44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9"/>
          <a:stretch/>
        </p:blipFill>
        <p:spPr>
          <a:xfrm>
            <a:off x="2809875" y="578734"/>
            <a:ext cx="6572250" cy="57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38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EC6AC9-E517-2848-DFD2-884A4A1D45DE}"/>
              </a:ext>
            </a:extLst>
          </p:cNvPr>
          <p:cNvSpPr txBox="1"/>
          <p:nvPr/>
        </p:nvSpPr>
        <p:spPr>
          <a:xfrm>
            <a:off x="4551410" y="2967335"/>
            <a:ext cx="3089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1275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920C4-A9C3-4143-A55E-30397B4A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9" y="1491475"/>
            <a:ext cx="9761036" cy="852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03496F-513C-744C-B8DF-B5380E76B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7" y="2282315"/>
            <a:ext cx="914401" cy="1217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719702-76C5-4747-8C06-EE8D72CC1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8" y="1201791"/>
            <a:ext cx="2384118" cy="398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CB1A04-3D7E-634D-A517-325BACF20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310" y="4132005"/>
            <a:ext cx="7187381" cy="1626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C79436-3433-4546-9D2A-285075041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9227" y="5229786"/>
            <a:ext cx="846433" cy="9673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4CF97-9C41-924D-8B2E-748178DE7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3266" y="3437967"/>
            <a:ext cx="1952394" cy="7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26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620F17-C223-2741-8A5C-CC599C37DB37}"/>
              </a:ext>
            </a:extLst>
          </p:cNvPr>
          <p:cNvSpPr/>
          <p:nvPr/>
        </p:nvSpPr>
        <p:spPr>
          <a:xfrm>
            <a:off x="27708" y="398313"/>
            <a:ext cx="6410037" cy="4174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b="1" u="sng" dirty="0">
                <a:effectLst/>
                <a:latin typeface="Helvetica" pitchFamily="2" charset="0"/>
              </a:rPr>
              <a:t>Research Questions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1700" b="1" dirty="0">
              <a:effectLst/>
              <a:latin typeface="Helvetica" pitchFamily="2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1700" b="1" dirty="0">
              <a:effectLst/>
              <a:latin typeface="Helvetica" pitchFamily="2" charset="0"/>
            </a:endParaRPr>
          </a:p>
          <a:p>
            <a:pPr lvl="1" indent="-228600">
              <a:lnSpc>
                <a:spcPct val="14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What were the states/territories most and least impacted by overseas migration in the last 10 years?</a:t>
            </a:r>
          </a:p>
          <a:p>
            <a:pPr lvl="1" indent="-228600">
              <a:lnSpc>
                <a:spcPct val="14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What were the capital cities most and least impacted by the rise in property prices in that same period?</a:t>
            </a:r>
          </a:p>
          <a:p>
            <a:pPr lvl="1" indent="-228600">
              <a:lnSpc>
                <a:spcPct val="14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Is there any correlation between overseas migration and property prices?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4E0C9-EC8E-5B44-8EF3-CE59D70C3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8" r="48336"/>
          <a:stretch/>
        </p:blipFill>
        <p:spPr>
          <a:xfrm>
            <a:off x="6511636" y="0"/>
            <a:ext cx="568036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CF309B-F1FD-7749-90E3-5EB4BDC67875}"/>
              </a:ext>
            </a:extLst>
          </p:cNvPr>
          <p:cNvSpPr/>
          <p:nvPr/>
        </p:nvSpPr>
        <p:spPr>
          <a:xfrm>
            <a:off x="6511634" y="0"/>
            <a:ext cx="567731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99000">
                <a:schemeClr val="accent1">
                  <a:lumMod val="30000"/>
                  <a:lumOff val="70000"/>
                  <a:alpha val="6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7B79-CC0D-B245-858A-7494D5DC435B}"/>
              </a:ext>
            </a:extLst>
          </p:cNvPr>
          <p:cNvSpPr txBox="1">
            <a:spLocks/>
          </p:cNvSpPr>
          <p:nvPr/>
        </p:nvSpPr>
        <p:spPr>
          <a:xfrm>
            <a:off x="237836" y="392545"/>
            <a:ext cx="4241800" cy="5769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b="1" u="sng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Data Cleansing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86D3E-6CC1-0B46-AC2D-EED0F583B69F}"/>
              </a:ext>
            </a:extLst>
          </p:cNvPr>
          <p:cNvSpPr txBox="1">
            <a:spLocks/>
          </p:cNvSpPr>
          <p:nvPr/>
        </p:nvSpPr>
        <p:spPr>
          <a:xfrm>
            <a:off x="1844968" y="1676771"/>
            <a:ext cx="7178964" cy="11822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>
                <a:latin typeface="Helvetica" pitchFamily="2" charset="0"/>
              </a:rPr>
              <a:t>Net overseas migration- larger states</a:t>
            </a:r>
          </a:p>
          <a:p>
            <a:pPr lvl="1"/>
            <a:r>
              <a:rPr lang="en-US" sz="2000" dirty="0">
                <a:latin typeface="Helvetica" pitchFamily="2" charset="0"/>
              </a:rPr>
              <a:t>Net overseas migration- smaller states and territories</a:t>
            </a:r>
          </a:p>
          <a:p>
            <a:pPr lvl="1"/>
            <a:r>
              <a:rPr lang="en-US" sz="2000" dirty="0">
                <a:latin typeface="Helvetica" pitchFamily="2" charset="0"/>
              </a:rPr>
              <a:t>Residential Property Price Indexes, capital cities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1A44F8-BDFE-334D-8493-C4F870E7CE9E}"/>
              </a:ext>
            </a:extLst>
          </p:cNvPr>
          <p:cNvSpPr/>
          <p:nvPr/>
        </p:nvSpPr>
        <p:spPr>
          <a:xfrm>
            <a:off x="4955314" y="3782495"/>
            <a:ext cx="77123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Merge the migration data ‘</a:t>
            </a:r>
            <a:r>
              <a:rPr lang="en-US" dirty="0" err="1">
                <a:latin typeface="Helvetica" pitchFamily="2" charset="0"/>
              </a:rPr>
              <a:t>pd.merge</a:t>
            </a:r>
            <a:r>
              <a:rPr lang="en-US" dirty="0">
                <a:latin typeface="Helvetica" pitchFamily="2" charset="0"/>
              </a:rPr>
              <a:t>’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Remove rows without data ‘</a:t>
            </a:r>
            <a:r>
              <a:rPr lang="en-US" dirty="0" err="1">
                <a:latin typeface="Helvetica" pitchFamily="2" charset="0"/>
              </a:rPr>
              <a:t>drop.na</a:t>
            </a:r>
            <a:r>
              <a:rPr lang="en-US" dirty="0">
                <a:latin typeface="Helvetica" pitchFamily="2" charset="0"/>
              </a:rPr>
              <a:t>’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Manipulate Quarter data for desired timeframe</a:t>
            </a:r>
          </a:p>
          <a:p>
            <a:pPr marL="1200150" lvl="2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>
                <a:latin typeface="Helvetica" pitchFamily="2" charset="0"/>
              </a:rPr>
              <a:t>‘</a:t>
            </a:r>
            <a:r>
              <a:rPr lang="en-US" sz="1600" dirty="0" err="1">
                <a:latin typeface="Helvetica" pitchFamily="2" charset="0"/>
              </a:rPr>
              <a:t>str.match</a:t>
            </a:r>
            <a:r>
              <a:rPr lang="en-US" sz="1600" dirty="0">
                <a:latin typeface="Helvetica" pitchFamily="2" charset="0"/>
              </a:rPr>
              <a:t>’ to remove non-date value</a:t>
            </a:r>
          </a:p>
          <a:p>
            <a:pPr marL="1200150" lvl="2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>
                <a:latin typeface="Helvetica" pitchFamily="2" charset="0"/>
              </a:rPr>
              <a:t>‘</a:t>
            </a:r>
            <a:r>
              <a:rPr lang="en-US" sz="1600" dirty="0" err="1">
                <a:latin typeface="Helvetica" pitchFamily="2" charset="0"/>
              </a:rPr>
              <a:t>pd.to_datetime</a:t>
            </a:r>
            <a:r>
              <a:rPr lang="en-US" sz="1600" dirty="0">
                <a:latin typeface="Helvetica" pitchFamily="2" charset="0"/>
              </a:rPr>
              <a:t>’ and update of format (to enable filtering by dates)</a:t>
            </a:r>
          </a:p>
          <a:p>
            <a:pPr marL="1200150" lvl="2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AU" sz="1600" dirty="0">
                <a:latin typeface="Helvetica" pitchFamily="2" charset="0"/>
              </a:rPr>
              <a:t>‘</a:t>
            </a:r>
            <a:r>
              <a:rPr lang="en-AU" sz="1600" dirty="0" err="1">
                <a:latin typeface="Helvetica" pitchFamily="2" charset="0"/>
              </a:rPr>
              <a:t>dt.strftime</a:t>
            </a:r>
            <a:r>
              <a:rPr lang="en-AU" sz="1600" dirty="0">
                <a:latin typeface="Helvetica" pitchFamily="2" charset="0"/>
              </a:rPr>
              <a:t>’ to convert back to text quarter for cleaner visualisation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Quarterly relative change added to data frame ‘</a:t>
            </a:r>
            <a:r>
              <a:rPr lang="en-US" dirty="0" err="1">
                <a:latin typeface="Helvetica" pitchFamily="2" charset="0"/>
              </a:rPr>
              <a:t>pct_change</a:t>
            </a:r>
            <a:r>
              <a:rPr lang="en-US" dirty="0">
                <a:latin typeface="Helvetica" pitchFamily="2" charset="0"/>
              </a:rPr>
              <a:t>’ function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0EF64B-429E-2A4E-ABE8-084B7575337E}"/>
              </a:ext>
            </a:extLst>
          </p:cNvPr>
          <p:cNvSpPr/>
          <p:nvPr/>
        </p:nvSpPr>
        <p:spPr>
          <a:xfrm>
            <a:off x="237836" y="1608953"/>
            <a:ext cx="2059709" cy="1182254"/>
          </a:xfrm>
          <a:prstGeom prst="roundRect">
            <a:avLst/>
          </a:prstGeom>
          <a:blipFill dpi="0" rotWithShape="1">
            <a:blip r:embed="rId2">
              <a:alphaModFix amt="78000"/>
            </a:blip>
            <a:srcRect/>
            <a:stretch>
              <a:fillRect l="-1566" r="-15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7162A9-08B5-4640-BA3D-69A1B327DCFD}"/>
              </a:ext>
            </a:extLst>
          </p:cNvPr>
          <p:cNvSpPr txBox="1"/>
          <p:nvPr/>
        </p:nvSpPr>
        <p:spPr>
          <a:xfrm>
            <a:off x="5818909" y="-1477818"/>
            <a:ext cx="184731" cy="36933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7FFCAD-AB4E-D542-804D-2A3338327F13}"/>
              </a:ext>
            </a:extLst>
          </p:cNvPr>
          <p:cNvSpPr/>
          <p:nvPr/>
        </p:nvSpPr>
        <p:spPr>
          <a:xfrm>
            <a:off x="237836" y="1122715"/>
            <a:ext cx="14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CSV 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06B40C-C483-8749-945D-6111385467D0}"/>
              </a:ext>
            </a:extLst>
          </p:cNvPr>
          <p:cNvSpPr/>
          <p:nvPr/>
        </p:nvSpPr>
        <p:spPr>
          <a:xfrm>
            <a:off x="4568315" y="3253012"/>
            <a:ext cx="2032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Actions taken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2A47BD-9990-E84F-9AFC-059A8855EA76}"/>
              </a:ext>
            </a:extLst>
          </p:cNvPr>
          <p:cNvSpPr/>
          <p:nvPr/>
        </p:nvSpPr>
        <p:spPr>
          <a:xfrm>
            <a:off x="5247646" y="3782495"/>
            <a:ext cx="95137" cy="259059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1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245B7D-3EF6-054D-AC3E-89C3BDB9A1B1}"/>
              </a:ext>
            </a:extLst>
          </p:cNvPr>
          <p:cNvSpPr/>
          <p:nvPr/>
        </p:nvSpPr>
        <p:spPr>
          <a:xfrm>
            <a:off x="0" y="245974"/>
            <a:ext cx="8617529" cy="108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>
              <a:lnSpc>
                <a:spcPct val="140000"/>
              </a:lnSpc>
              <a:spcAft>
                <a:spcPts val="2000"/>
              </a:spcAft>
            </a:pPr>
            <a:r>
              <a:rPr lang="en-US" sz="2400" b="1" dirty="0">
                <a:latin typeface="Helvetica" pitchFamily="2" charset="0"/>
              </a:rPr>
              <a:t>What were the states/territories most and least impacted by overseas migration between in the last 10 years?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94D6A-8EE4-55C3-0B90-D695578B6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595" y="1268730"/>
            <a:ext cx="6617970" cy="55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0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migration by state&#10;&#10;Description automatically generated">
            <a:extLst>
              <a:ext uri="{FF2B5EF4-FFF2-40B4-BE49-F238E27FC236}">
                <a16:creationId xmlns:a16="http://schemas.microsoft.com/office/drawing/2014/main" id="{CA175F11-145D-3CBD-E947-809F9506B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2" y="1014979"/>
            <a:ext cx="6437389" cy="4828042"/>
          </a:xfrm>
          <a:prstGeom prst="rect">
            <a:avLst/>
          </a:prstGeom>
        </p:spPr>
      </p:pic>
      <p:pic>
        <p:nvPicPr>
          <p:cNvPr id="6" name="Picture 5" descr="A map of australia with colored circles&#10;&#10;Description automatically generated">
            <a:extLst>
              <a:ext uri="{FF2B5EF4-FFF2-40B4-BE49-F238E27FC236}">
                <a16:creationId xmlns:a16="http://schemas.microsoft.com/office/drawing/2014/main" id="{6D8C24E6-8C51-9302-4EB7-201D3839C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844" y="1144788"/>
            <a:ext cx="5518434" cy="45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6798FD-A69C-E847-85B7-2F5B379543E2}"/>
              </a:ext>
            </a:extLst>
          </p:cNvPr>
          <p:cNvSpPr/>
          <p:nvPr/>
        </p:nvSpPr>
        <p:spPr>
          <a:xfrm>
            <a:off x="-2" y="342364"/>
            <a:ext cx="8285019" cy="108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>
              <a:lnSpc>
                <a:spcPct val="140000"/>
              </a:lnSpc>
              <a:spcAft>
                <a:spcPts val="2000"/>
              </a:spcAft>
            </a:pPr>
            <a:r>
              <a:rPr lang="en-US" sz="2400" b="1" dirty="0">
                <a:latin typeface="Helvetica" pitchFamily="2" charset="0"/>
              </a:rPr>
              <a:t>What were the capital cities most and least impacted by the rise in property prices in that same period?</a:t>
            </a:r>
          </a:p>
        </p:txBody>
      </p:sp>
      <p:pic>
        <p:nvPicPr>
          <p:cNvPr id="6" name="Picture 5" descr="A graph of a number of cities&#10;&#10;Description automatically generated">
            <a:extLst>
              <a:ext uri="{FF2B5EF4-FFF2-40B4-BE49-F238E27FC236}">
                <a16:creationId xmlns:a16="http://schemas.microsoft.com/office/drawing/2014/main" id="{5CBEE799-090F-E0BA-2003-024720C3C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325" y="1503722"/>
            <a:ext cx="6035350" cy="53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27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4AAAB-BF81-B140-9955-0F1865B62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784" y="249460"/>
            <a:ext cx="7616052" cy="653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930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number of cities&#10;&#10;Description automatically generated with medium confidence">
            <a:extLst>
              <a:ext uri="{FF2B5EF4-FFF2-40B4-BE49-F238E27FC236}">
                <a16:creationId xmlns:a16="http://schemas.microsoft.com/office/drawing/2014/main" id="{74B98631-E4A8-3245-72F9-9E7D092F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73" y="162000"/>
            <a:ext cx="7250054" cy="65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54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308</Words>
  <Application>Microsoft Office PowerPoint</Application>
  <PresentationFormat>Widescreen</PresentationFormat>
  <Paragraphs>81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Rounded MT Bold</vt:lpstr>
      <vt:lpstr>Calibri</vt:lpstr>
      <vt:lpstr>Calibri Light</vt:lpstr>
      <vt:lpstr>Futura Medium</vt:lpstr>
      <vt:lpstr>Helvetica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 Santos</dc:creator>
  <cp:lastModifiedBy>Jim Trenerry</cp:lastModifiedBy>
  <cp:revision>22</cp:revision>
  <dcterms:created xsi:type="dcterms:W3CDTF">2024-02-10T08:38:55Z</dcterms:created>
  <dcterms:modified xsi:type="dcterms:W3CDTF">2024-02-12T08:43:44Z</dcterms:modified>
</cp:coreProperties>
</file>